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</p:sldMasterIdLst>
  <p:notesMasterIdLst>
    <p:notesMasterId r:id="rId17"/>
  </p:notesMasterIdLst>
  <p:sldIdLst>
    <p:sldId id="352" r:id="rId2"/>
    <p:sldId id="353" r:id="rId3"/>
    <p:sldId id="354" r:id="rId4"/>
    <p:sldId id="356" r:id="rId5"/>
    <p:sldId id="357" r:id="rId6"/>
    <p:sldId id="358" r:id="rId7"/>
    <p:sldId id="355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</p:sldIdLst>
  <p:sldSz cx="9144000" cy="6858000" type="screen4x3"/>
  <p:notesSz cx="6805613" cy="99393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0E3"/>
    <a:srgbClr val="CC9900"/>
    <a:srgbClr val="D9D9D9"/>
    <a:srgbClr val="F7F300"/>
    <a:srgbClr val="00B050"/>
    <a:srgbClr val="0070C0"/>
    <a:srgbClr val="E6E6E6"/>
    <a:srgbClr val="EB7B15"/>
    <a:srgbClr val="EB9915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37" autoAdjust="0"/>
    <p:restoredTop sz="81678" autoAdjust="0"/>
  </p:normalViewPr>
  <p:slideViewPr>
    <p:cSldViewPr snapToGrid="0">
      <p:cViewPr varScale="1">
        <p:scale>
          <a:sx n="76" d="100"/>
          <a:sy n="76" d="100"/>
        </p:scale>
        <p:origin x="1360" y="44"/>
      </p:cViewPr>
      <p:guideLst>
        <p:guide orient="horz" pos="2160"/>
        <p:guide pos="2880"/>
      </p:guideLst>
    </p:cSldViewPr>
  </p:slideViewPr>
  <p:notesTextViewPr>
    <p:cViewPr>
      <p:scale>
        <a:sx n="82" d="100"/>
        <a:sy n="82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19D641E5-FB5C-4643-B6E5-2D180869F8C0}" type="datetimeFigureOut">
              <a:rPr lang="ja-JP" altLang="en-US"/>
              <a:pPr>
                <a:defRPr/>
              </a:pPr>
              <a:t>2023/2/16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DD42D3B0-F14F-4839-A18D-50CEEB9F25C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06455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start final presentation about “Space Electromagnetic Field Simulation”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4216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Euler method is simple but the numerical error is not negligible.</a:t>
            </a:r>
          </a:p>
          <a:p>
            <a:r>
              <a:rPr kumimoji="1" lang="en-US" altLang="ja-JP" dirty="0"/>
              <a:t>To solve below, we can get velocity of charged particle.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77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method calculates acceleration components more accurately than the Euler method.</a:t>
            </a:r>
            <a:br>
              <a:rPr kumimoji="1" lang="en-US" altLang="ja-JP" dirty="0"/>
            </a:br>
            <a:r>
              <a:rPr kumimoji="1" lang="en-US" altLang="ja-JP" dirty="0"/>
              <a:t>After calculating from k1 to k4, we can update the velocity of the charged particles.</a:t>
            </a:r>
            <a:br>
              <a:rPr kumimoji="1" lang="en-US" altLang="ja-JP" dirty="0"/>
            </a:br>
            <a:r>
              <a:rPr kumimoji="1" lang="ja-JP" altLang="en-US" dirty="0"/>
              <a:t>加速度成分をもう少し精度良く計算したもの。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78359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907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Introduction.</a:t>
            </a:r>
            <a:br>
              <a:rPr kumimoji="1" lang="en-US" altLang="ja-JP" dirty="0"/>
            </a:br>
            <a:r>
              <a:rPr kumimoji="1" lang="en-US" altLang="ja-JP" dirty="0"/>
              <a:t>I have done 2 simulations, 2-dimensional propagation simulation and charged particle trajectory simulation.</a:t>
            </a:r>
            <a:br>
              <a:rPr kumimoji="1" lang="en-US" altLang="ja-JP" dirty="0"/>
            </a:br>
            <a:r>
              <a:rPr kumimoji="1" lang="en-US" altLang="ja-JP" dirty="0"/>
              <a:t>2-dimensional propagation simulation is an extension of 1-dimensional simulation.</a:t>
            </a:r>
          </a:p>
          <a:p>
            <a:br>
              <a:rPr kumimoji="1" lang="en-US" altLang="ja-JP" dirty="0"/>
            </a:br>
            <a:r>
              <a:rPr kumimoji="1" lang="en-US" altLang="ja-JP" dirty="0"/>
              <a:t>I tried to simulate charged particle trajectories using 2 methods, Euler method and 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method.</a:t>
            </a:r>
            <a:br>
              <a:rPr kumimoji="1" lang="en-US" altLang="ja-JP" dirty="0"/>
            </a:br>
            <a:r>
              <a:rPr kumimoji="1" lang="en-US" altLang="ja-JP" dirty="0"/>
              <a:t>Then I compare these results.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0243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E : </a:t>
            </a:r>
            <a:r>
              <a:rPr kumimoji="1" lang="ja-JP" altLang="en-US" dirty="0"/>
              <a:t>電場の強度 </a:t>
            </a:r>
            <a:r>
              <a:rPr kumimoji="1" lang="en-US" altLang="ja-JP" dirty="0"/>
              <a:t>electric field</a:t>
            </a:r>
          </a:p>
          <a:p>
            <a:r>
              <a:rPr kumimoji="1" lang="en-US" altLang="ja-JP" dirty="0"/>
              <a:t>B : </a:t>
            </a:r>
            <a:r>
              <a:rPr kumimoji="1" lang="ja-JP" altLang="en-US" dirty="0"/>
              <a:t>磁束密度　閉曲線 </a:t>
            </a:r>
            <a:r>
              <a:rPr kumimoji="1" lang="en-US" altLang="ja-JP" dirty="0"/>
              <a:t>magnetic field</a:t>
            </a:r>
          </a:p>
          <a:p>
            <a:r>
              <a:rPr kumimoji="1" lang="en-US" altLang="ja-JP" dirty="0"/>
              <a:t>H : </a:t>
            </a:r>
            <a:r>
              <a:rPr kumimoji="1" lang="ja-JP" altLang="en-US" dirty="0"/>
              <a:t>磁場の強度</a:t>
            </a:r>
            <a:br>
              <a:rPr kumimoji="1" lang="en-US" altLang="ja-JP" dirty="0"/>
            </a:br>
            <a:endParaRPr kumimoji="1" lang="en-US" altLang="ja-JP" dirty="0"/>
          </a:p>
          <a:p>
            <a:r>
              <a:rPr kumimoji="1" lang="en-US" altLang="ja-JP" dirty="0"/>
              <a:t>At first, I will describe 2D-electric filed propagation simulations.</a:t>
            </a:r>
          </a:p>
          <a:p>
            <a:r>
              <a:rPr kumimoji="1" lang="en-US" altLang="ja-JP" dirty="0"/>
              <a:t>We can obtain the following equations as a result of solving Maxwell’s equations.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 the case of 1D simulation, the equations are organized like left side.</a:t>
            </a:r>
            <a:br>
              <a:rPr kumimoji="1" lang="en-US" altLang="ja-JP" dirty="0"/>
            </a:br>
            <a:r>
              <a:rPr kumimoji="1" lang="en-US" altLang="ja-JP" dirty="0"/>
              <a:t>In the case of 2D simulation, Similarly, the equations are done like right side.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32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 solve partial differential equations by using the computer,  I apply the “Numerical calculation method” to the earlier formulas.</a:t>
            </a:r>
          </a:p>
          <a:p>
            <a:br>
              <a:rPr kumimoji="1" lang="en-US" altLang="ja-JP" dirty="0"/>
            </a:br>
            <a:r>
              <a:rPr kumimoji="1" lang="en-US" altLang="ja-JP" dirty="0"/>
              <a:t>I make an approximation by splitting the functions into smaller areas.</a:t>
            </a:r>
          </a:p>
          <a:p>
            <a:r>
              <a:rPr kumimoji="1" lang="en-US" altLang="ja-JP" dirty="0"/>
              <a:t>I replace the</a:t>
            </a:r>
            <a:r>
              <a:rPr kumimoji="1" lang="ja-JP" altLang="en-US" dirty="0"/>
              <a:t> </a:t>
            </a:r>
            <a:r>
              <a:rPr kumimoji="1" lang="en-US" altLang="ja-JP" dirty="0"/>
              <a:t>differential</a:t>
            </a:r>
            <a:r>
              <a:rPr kumimoji="1" lang="ja-JP" altLang="en-US" dirty="0"/>
              <a:t> </a:t>
            </a:r>
            <a:r>
              <a:rPr kumimoji="1" lang="en-US" altLang="ja-JP" dirty="0"/>
              <a:t>equation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to</a:t>
            </a:r>
            <a:r>
              <a:rPr kumimoji="1" lang="ja-JP" altLang="en-US" dirty="0"/>
              <a:t> </a:t>
            </a:r>
            <a:r>
              <a:rPr kumimoji="1" lang="en-US" altLang="ja-JP" dirty="0"/>
              <a:t>finite</a:t>
            </a:r>
            <a:r>
              <a:rPr kumimoji="1" lang="ja-JP" altLang="en-US" dirty="0"/>
              <a:t> </a:t>
            </a:r>
            <a:r>
              <a:rPr kumimoji="1" lang="en-US" altLang="ja-JP" dirty="0"/>
              <a:t>difference</a:t>
            </a:r>
            <a:r>
              <a:rPr kumimoji="1" lang="ja-JP" altLang="en-US" dirty="0"/>
              <a:t> </a:t>
            </a:r>
            <a:r>
              <a:rPr kumimoji="1" lang="en-US" altLang="ja-JP" dirty="0"/>
              <a:t>approximation.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017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I explained, I apply the numerical calculation method to differential equations of 2D simulation.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These functions are for time updates after applying the method in python script.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09637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Parameters</a:t>
            </a:r>
          </a:p>
          <a:p>
            <a:r>
              <a:rPr kumimoji="1" lang="en-US" altLang="ja-JP" dirty="0"/>
              <a:t>I will explain parameters here.</a:t>
            </a:r>
          </a:p>
          <a:p>
            <a:r>
              <a:rPr kumimoji="1" lang="en-US" altLang="ja-JP" dirty="0"/>
              <a:t>The number of grid points of x or y (</a:t>
            </a:r>
            <a:r>
              <a:rPr kumimoji="1" lang="en-US" altLang="ja-JP" dirty="0" err="1"/>
              <a:t>Nx</a:t>
            </a:r>
            <a:r>
              <a:rPr kumimoji="1" lang="en-US" altLang="ja-JP" dirty="0"/>
              <a:t>, Ny)  is 300.</a:t>
            </a:r>
          </a:p>
          <a:p>
            <a:r>
              <a:rPr kumimoji="1" lang="en-US" altLang="ja-JP" dirty="0"/>
              <a:t>Dx, </a:t>
            </a:r>
            <a:r>
              <a:rPr kumimoji="1" lang="en-US" altLang="ja-JP" dirty="0" err="1"/>
              <a:t>dy</a:t>
            </a:r>
            <a:r>
              <a:rPr kumimoji="1" lang="en-US" altLang="ja-JP" dirty="0"/>
              <a:t> … 2</a:t>
            </a:r>
          </a:p>
          <a:p>
            <a:r>
              <a:rPr kumimoji="1" lang="en-US" altLang="ja-JP" dirty="0" err="1"/>
              <a:t>Cv</a:t>
            </a:r>
            <a:r>
              <a:rPr kumimoji="1" lang="en-US" altLang="ja-JP" dirty="0"/>
              <a:t> … 5</a:t>
            </a:r>
          </a:p>
          <a:p>
            <a:r>
              <a:rPr kumimoji="1" lang="en-US" altLang="ja-JP" dirty="0"/>
              <a:t>Dt … 0.2</a:t>
            </a:r>
          </a:p>
          <a:p>
            <a:r>
              <a:rPr kumimoji="1" lang="en-US" altLang="ja-JP" dirty="0"/>
              <a:t>Total iteration step is 1200</a:t>
            </a:r>
          </a:p>
          <a:p>
            <a:br>
              <a:rPr kumimoji="1" lang="en-US" altLang="ja-JP" dirty="0"/>
            </a:br>
            <a:r>
              <a:rPr kumimoji="1" lang="en-US" altLang="ja-JP" dirty="0"/>
              <a:t>and I give an electric field, described below, to point [1, 1] as an initial condition.</a:t>
            </a:r>
            <a:br>
              <a:rPr kumimoji="1" lang="en-US" altLang="ja-JP" dirty="0"/>
            </a:b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276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 can see the propagation of electric field.</a:t>
            </a:r>
          </a:p>
          <a:p>
            <a:r>
              <a:rPr kumimoji="1" lang="en-US" altLang="ja-JP" dirty="0"/>
              <a:t>It spreads out in a radial pattern from point x = 1, y = 1 (upper left side).</a:t>
            </a:r>
            <a:br>
              <a:rPr kumimoji="1" lang="en-US" altLang="ja-JP" dirty="0"/>
            </a:br>
            <a:r>
              <a:rPr kumimoji="1" lang="en-US" altLang="ja-JP" dirty="0"/>
              <a:t>Probably, this graph is automatically adjusted to adequate color map range in every frame.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005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fixed the color map range from 0 to 0.1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9322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Next, I will describe charged particle trajectory simulations.</a:t>
            </a:r>
          </a:p>
          <a:p>
            <a:r>
              <a:rPr kumimoji="1" lang="en-US" altLang="ja-JP" dirty="0"/>
              <a:t>This is the equation of motion for charged particles.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There are some methods to calculate on a computer.</a:t>
            </a:r>
            <a:br>
              <a:rPr kumimoji="1" lang="en-US" altLang="ja-JP" dirty="0"/>
            </a:br>
            <a:r>
              <a:rPr kumimoji="1" lang="en-US" altLang="ja-JP" dirty="0"/>
              <a:t>I look at two methods to simulate particle trajectory. Euler method and 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42D3B0-F14F-4839-A18D-50CEEB9F25C7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5415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81013" y="701675"/>
            <a:ext cx="195262" cy="19526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rgbClr val="006600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68338" y="487363"/>
            <a:ext cx="212725" cy="212725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100000">
                <a:schemeClr val="fol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9950" y="274638"/>
            <a:ext cx="212725" cy="21272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DBFF93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587500" y="6523038"/>
            <a:ext cx="7145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defRPr/>
            </a:pPr>
            <a:r>
              <a:rPr lang="en-US" altLang="ja-JP" b="1" i="1" dirty="0">
                <a:latin typeface="Times New Roman" pitchFamily="18" charset="0"/>
                <a:ea typeface="HGS行書体" pitchFamily="66" charset="-128"/>
              </a:rPr>
              <a:t>Kobe University</a:t>
            </a:r>
            <a:r>
              <a:rPr lang="ja-JP" altLang="en-US" b="1" i="1" dirty="0">
                <a:latin typeface="Times New Roman" pitchFamily="18" charset="0"/>
                <a:ea typeface="HGS行書体" pitchFamily="66" charset="-128"/>
              </a:rPr>
              <a:t> </a:t>
            </a:r>
            <a:r>
              <a:rPr lang="en-US" altLang="ja-JP" b="1" i="1" dirty="0">
                <a:latin typeface="Times New Roman" pitchFamily="18" charset="0"/>
                <a:ea typeface="HGS行書体" pitchFamily="66" charset="-128"/>
              </a:rPr>
              <a:t>Integrated </a:t>
            </a:r>
            <a:r>
              <a:rPr lang="en-US" altLang="ja-JP" b="1" i="1" dirty="0" err="1">
                <a:latin typeface="Times New Roman" pitchFamily="18" charset="0"/>
                <a:ea typeface="HGS行書体" pitchFamily="66" charset="-128"/>
              </a:rPr>
              <a:t>Silicon&amp;Software</a:t>
            </a:r>
            <a:r>
              <a:rPr lang="en-US" altLang="ja-JP" b="1" i="1" dirty="0">
                <a:latin typeface="Times New Roman" pitchFamily="18" charset="0"/>
                <a:ea typeface="HGS行書体" pitchFamily="66" charset="-128"/>
              </a:rPr>
              <a:t> Architecture Laboratory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22238" y="6553200"/>
            <a:ext cx="84248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481013" y="300038"/>
            <a:ext cx="0" cy="4929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193675" y="900113"/>
            <a:ext cx="8693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8047038" y="4951413"/>
            <a:ext cx="0" cy="1601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12" name="Picture 13" descr="kobe-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161925"/>
            <a:ext cx="1546225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8054975" y="6348413"/>
            <a:ext cx="195263" cy="195262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rgbClr val="006600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8242300" y="6134100"/>
            <a:ext cx="212725" cy="212725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100000">
                <a:schemeClr val="fol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8443913" y="5921375"/>
            <a:ext cx="212725" cy="21272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DBFF93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defRPr/>
            </a:pP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196975"/>
            <a:ext cx="7772400" cy="1470025"/>
          </a:xfrm>
        </p:spPr>
        <p:txBody>
          <a:bodyPr/>
          <a:lstStyle>
            <a:lvl1pPr>
              <a:defRPr sz="4000" b="1"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7175" y="3284538"/>
            <a:ext cx="5616575" cy="1968500"/>
          </a:xfrm>
        </p:spPr>
        <p:txBody>
          <a:bodyPr/>
          <a:lstStyle>
            <a:lvl1pPr marL="0" indent="0" algn="ctr">
              <a:buFontTx/>
              <a:buNone/>
              <a:defRPr sz="2800" b="1"/>
            </a:lvl1pPr>
          </a:lstStyle>
          <a:p>
            <a:r>
              <a:rPr lang="ja-JP" altLang="en-US" dirty="0"/>
              <a:t>マスタ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1872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1852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38925" y="125413"/>
            <a:ext cx="2058988" cy="6189662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25413"/>
            <a:ext cx="6029325" cy="6189662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28294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9821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7259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977900"/>
            <a:ext cx="4038600" cy="533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977900"/>
            <a:ext cx="4038600" cy="533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558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7555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5611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44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3652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9814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34938"/>
            <a:ext cx="822960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358775" y="781050"/>
            <a:ext cx="84248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32788" y="6315075"/>
            <a:ext cx="7921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defRPr/>
            </a:pPr>
            <a:fld id="{F40925DD-588C-4216-95F6-8F097B295BD4}" type="slidenum">
              <a:rPr kumimoji="1" lang="en-US" altLang="ja-JP" sz="2400" b="1" smtClean="0">
                <a:solidFill>
                  <a:srgbClr val="000000"/>
                </a:solidFill>
              </a:rPr>
              <a:pPr algn="r" eaLnBrk="1" hangingPunct="1">
                <a:defRPr/>
              </a:pPr>
              <a:t>‹#›</a:t>
            </a:fld>
            <a:endParaRPr kumimoji="1" lang="en-US" altLang="ja-JP" sz="2400" b="1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3.png"/><Relationship Id="rId3" Type="http://schemas.microsoft.com/office/2007/relationships/media" Target="../media/media5.mp4"/><Relationship Id="rId7" Type="http://schemas.microsoft.com/office/2007/relationships/media" Target="../media/media7.mp4"/><Relationship Id="rId12" Type="http://schemas.openxmlformats.org/officeDocument/2006/relationships/video" Target="../media/media9.mp4"/><Relationship Id="rId17" Type="http://schemas.openxmlformats.org/officeDocument/2006/relationships/image" Target="../media/image22.png"/><Relationship Id="rId2" Type="http://schemas.openxmlformats.org/officeDocument/2006/relationships/video" Target="../media/media4.mp4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microsoft.com/office/2007/relationships/media" Target="../media/media9.mp4"/><Relationship Id="rId5" Type="http://schemas.microsoft.com/office/2007/relationships/media" Target="../media/media6.mp4"/><Relationship Id="rId15" Type="http://schemas.openxmlformats.org/officeDocument/2006/relationships/image" Target="../media/image20.png"/><Relationship Id="rId10" Type="http://schemas.openxmlformats.org/officeDocument/2006/relationships/video" Target="../media/media8.mp4"/><Relationship Id="rId19" Type="http://schemas.openxmlformats.org/officeDocument/2006/relationships/image" Target="../media/image24.png"/><Relationship Id="rId4" Type="http://schemas.openxmlformats.org/officeDocument/2006/relationships/video" Target="../media/media5.mp4"/><Relationship Id="rId9" Type="http://schemas.microsoft.com/office/2007/relationships/media" Target="../media/media8.mp4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Space Electromagnetic Field Simulation</a:t>
            </a:r>
            <a:endParaRPr lang="ja-JP" altLang="en-US" dirty="0"/>
          </a:p>
        </p:txBody>
      </p:sp>
      <p:sp>
        <p:nvSpPr>
          <p:cNvPr id="4099" name="テキスト ボックス 4"/>
          <p:cNvSpPr txBox="1">
            <a:spLocks noChangeArrowheads="1"/>
          </p:cNvSpPr>
          <p:nvPr/>
        </p:nvSpPr>
        <p:spPr bwMode="auto">
          <a:xfrm>
            <a:off x="5868988" y="4687888"/>
            <a:ext cx="1538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2000" b="0" dirty="0"/>
              <a:t>髙松　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20290F-449F-4BD7-BDC4-8D7ED77F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Euler Method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4C0D945-608E-4E64-8564-7B338FCD1C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Simple</a:t>
                </a:r>
              </a:p>
              <a:p>
                <a:pPr lvl="1"/>
                <a:r>
                  <a:rPr lang="en-US" altLang="ja-JP" dirty="0"/>
                  <a:t>But, the numerical error is not negligible.</a:t>
                </a:r>
              </a:p>
              <a:p>
                <a:pPr lvl="1"/>
                <a:endParaRPr kumimoji="1" lang="en-US" altLang="ja-JP" dirty="0"/>
              </a:p>
              <a:p>
                <a:pPr marL="457200" lvl="1" indent="0">
                  <a:buNone/>
                </a:pPr>
                <a:endParaRPr kumimoji="1" lang="en-US" altLang="ja-JP" dirty="0"/>
              </a:p>
              <a:p>
                <a:pPr marL="0" indent="0" algn="ctr">
                  <a:buNone/>
                </a:pPr>
                <a:r>
                  <a:rPr kumimoji="1" lang="ja-JP" altLang="en-US" b="0" dirty="0"/>
                  <a:t>・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ja-JP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altLang="ja-JP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ja-JP" b="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ja-JP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ja-JP" sz="2400" b="0" dirty="0"/>
              </a:p>
              <a:p>
                <a:pPr marL="0" indent="0">
                  <a:buNone/>
                </a:pPr>
                <a:r>
                  <a:rPr lang="en-US" altLang="ja-JP" sz="2400" b="0" dirty="0"/>
                  <a:t>    </a:t>
                </a:r>
                <a:r>
                  <a:rPr lang="en-US" altLang="ja-JP" dirty="0"/>
                  <a:t>Solve below</a:t>
                </a:r>
                <a:endParaRPr lang="en-US" altLang="ja-JP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𝑡𝑓</m:t>
                    </m:r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b="0" dirty="0"/>
                  <a:t>, 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ja-JP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ja-JP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ja-JP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altLang="ja-JP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ja-JP" altLang="en-US" dirty="0"/>
              </a:p>
              <a:p>
                <a:pPr marL="0" indent="0">
                  <a:buNone/>
                </a:pPr>
                <a:endParaRPr lang="en-US" altLang="ja-JP" b="0" u="sng" dirty="0"/>
              </a:p>
              <a:p>
                <a:endParaRPr kumimoji="1" lang="ja-JP" altLang="en-US" b="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4C0D945-608E-4E64-8564-7B338FCD1C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1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0F4DCE8-A89A-4FD4-87C1-3B581DD5F71D}"/>
                  </a:ext>
                </a:extLst>
              </p:cNvPr>
              <p:cNvSpPr txBox="1"/>
              <p:nvPr/>
            </p:nvSpPr>
            <p:spPr>
              <a:xfrm>
                <a:off x="2028321" y="2254178"/>
                <a:ext cx="5087358" cy="80913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0F4DCE8-A89A-4FD4-87C1-3B581DD5F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321" y="2254178"/>
                <a:ext cx="5087358" cy="809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913E9-06ED-4E60-88EC-3D1BEC5F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1D19A2-99F2-4ADA-89C0-8283BEF15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To minimize the numerical error, the “Runge-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method” is commonly used.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26E8FE-E823-4797-9B69-E26716E0D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" r="4227"/>
          <a:stretch/>
        </p:blipFill>
        <p:spPr>
          <a:xfrm>
            <a:off x="4376739" y="3429000"/>
            <a:ext cx="4724934" cy="337474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9AAB5C8-23BC-4655-8344-E357174CC57D}"/>
                  </a:ext>
                </a:extLst>
              </p:cNvPr>
              <p:cNvSpPr txBox="1"/>
              <p:nvPr/>
            </p:nvSpPr>
            <p:spPr>
              <a:xfrm>
                <a:off x="2039434" y="2486452"/>
                <a:ext cx="5087358" cy="80913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9AAB5C8-23BC-4655-8344-E357174CC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34" y="2486452"/>
                <a:ext cx="5087358" cy="809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4EFCD78-D501-4553-AF11-C0A8B3FDD9D9}"/>
                  </a:ext>
                </a:extLst>
              </p:cNvPr>
              <p:cNvSpPr txBox="1"/>
              <p:nvPr/>
            </p:nvSpPr>
            <p:spPr>
              <a:xfrm>
                <a:off x="245799" y="3388774"/>
                <a:ext cx="4051557" cy="3414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ja-JP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ja-JP" sz="24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kumimoji="1" lang="en-US" altLang="ja-JP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4EFCD78-D501-4553-AF11-C0A8B3FDD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99" y="3388774"/>
                <a:ext cx="4051557" cy="3414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25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3CDF39D-76EA-49B7-A5E5-224469431BA1}"/>
              </a:ext>
            </a:extLst>
          </p:cNvPr>
          <p:cNvSpPr/>
          <p:nvPr/>
        </p:nvSpPr>
        <p:spPr bwMode="auto">
          <a:xfrm>
            <a:off x="394493" y="1476383"/>
            <a:ext cx="8355013" cy="4300538"/>
          </a:xfrm>
          <a:prstGeom prst="roundRect">
            <a:avLst/>
          </a:prstGeom>
          <a:solidFill>
            <a:srgbClr val="BBE0E3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38A89AC-AFEF-4773-AD7B-7405A393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Parameters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A0E4E8C-1F31-41B9-B356-86AD66107B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81171"/>
                <a:ext cx="8229600" cy="5337175"/>
              </a:xfrm>
            </p:spPr>
            <p:txBody>
              <a:bodyPr/>
              <a:lstStyle/>
              <a:p>
                <a:r>
                  <a:rPr kumimoji="1" lang="en-US" altLang="ja-JP" dirty="0"/>
                  <a:t>Given parameters</a:t>
                </a:r>
                <a:br>
                  <a:rPr kumimoji="1" lang="en-US" altLang="ja-JP" dirty="0"/>
                </a:b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𝑖𝑛𝑖𝑡𝑖𝑎𝑙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0.0, 0.0, 0.0</m:t>
                        </m:r>
                      </m:e>
                    </m:d>
                  </m:oMath>
                </a14:m>
                <a:br>
                  <a:rPr lang="en-US" altLang="ja-JP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ja-JP" altLang="en-US" sz="240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𝑖𝑛𝑖𝑡𝑖𝑎𝑙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𝑣𝑒𝑙𝑜𝑐𝑖𝑡𝑦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1.0, 0.0, 0.0</m:t>
                        </m:r>
                      </m:e>
                    </m:d>
                  </m:oMath>
                </a14:m>
                <a:br>
                  <a:rPr lang="en-US" altLang="ja-JP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:1</m:t>
                    </m:r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𝑐h𝑎𝑟𝑔𝑒</m:t>
                    </m:r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:1</m:t>
                    </m:r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0, 0, 0</m:t>
                        </m:r>
                      </m:e>
                    </m:d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0, 0, 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𝑖𝑡𝑒𝑟𝑎𝑡𝑖𝑜𝑛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 :1000</m:t>
                    </m:r>
                  </m:oMath>
                </a14:m>
                <a:br>
                  <a:rPr lang="en-US" altLang="ja-JP" sz="2400" b="0" dirty="0"/>
                </a:br>
                <a14:m>
                  <m:oMath xmlns:m="http://schemas.openxmlformats.org/officeDocument/2006/math">
                    <m:r>
                      <a:rPr lang="ja-JP" altLang="en-US" sz="2400" b="0" i="1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br>
                  <a:rPr lang="en-US" altLang="ja-JP" sz="2400" b="0" dirty="0"/>
                </a:br>
                <a:endParaRPr lang="ja-JP" altLang="en-US" sz="2400" b="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A0E4E8C-1F31-41B9-B356-86AD66107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81171"/>
                <a:ext cx="8229600" cy="5337175"/>
              </a:xfrm>
              <a:blipFill>
                <a:blip r:embed="rId2"/>
                <a:stretch>
                  <a:fillRect l="-1704" t="-1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01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1B6C31-4FE0-4D08-B228-ECECFB6E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 - </a:t>
            </a:r>
            <a:r>
              <a:rPr lang="en-US" altLang="ja-JP" dirty="0"/>
              <a:t>Comparison</a:t>
            </a:r>
            <a:endParaRPr kumimoji="1" lang="ja-JP" altLang="en-US" dirty="0"/>
          </a:p>
        </p:txBody>
      </p:sp>
      <p:pic>
        <p:nvPicPr>
          <p:cNvPr id="4" name="orbit_comp_3D_0">
            <a:hlinkClick r:id="" action="ppaction://media"/>
            <a:extLst>
              <a:ext uri="{FF2B5EF4-FFF2-40B4-BE49-F238E27FC236}">
                <a16:creationId xmlns:a16="http://schemas.microsoft.com/office/drawing/2014/main" id="{A9F70363-4489-4F39-93D3-E9081B1D3D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281" y="1978763"/>
            <a:ext cx="6167437" cy="4625235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69315B-1C73-47AE-9C60-7F83FB9A1052}"/>
              </a:ext>
            </a:extLst>
          </p:cNvPr>
          <p:cNvSpPr txBox="1"/>
          <p:nvPr/>
        </p:nvSpPr>
        <p:spPr>
          <a:xfrm>
            <a:off x="468312" y="978459"/>
            <a:ext cx="8229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・</a:t>
            </a:r>
            <a:r>
              <a:rPr kumimoji="1" lang="en-US" altLang="ja-JP" sz="2400" b="1" dirty="0"/>
              <a:t>We can see that the errors of the "Euler" method are greater than those of the "Runge-</a:t>
            </a:r>
            <a:r>
              <a:rPr kumimoji="1" lang="en-US" altLang="ja-JP" sz="2400" b="1" dirty="0" err="1"/>
              <a:t>Kutta</a:t>
            </a:r>
            <a:r>
              <a:rPr kumimoji="1" lang="en-US" altLang="ja-JP" sz="2400" b="1" dirty="0"/>
              <a:t>" method.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193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075D3-B9F2-4D58-8E51-0D5FA3E8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 – Comparison2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6">
                <a:extLst>
                  <a:ext uri="{FF2B5EF4-FFF2-40B4-BE49-F238E27FC236}">
                    <a16:creationId xmlns:a16="http://schemas.microsoft.com/office/drawing/2014/main" id="{C3D7F4CA-D360-47E3-A408-E1BC4900B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I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conducted various simulations by changing conditions of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en-US" altLang="ja-JP" dirty="0"/>
                  <a:t>or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コンテンツ プレースホルダー 6">
                <a:extLst>
                  <a:ext uri="{FF2B5EF4-FFF2-40B4-BE49-F238E27FC236}">
                    <a16:creationId xmlns:a16="http://schemas.microsoft.com/office/drawing/2014/main" id="{C3D7F4CA-D360-47E3-A408-E1BC4900B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1704" t="-1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rbit_comp_3D_1">
            <a:hlinkClick r:id="" action="ppaction://media"/>
            <a:extLst>
              <a:ext uri="{FF2B5EF4-FFF2-40B4-BE49-F238E27FC236}">
                <a16:creationId xmlns:a16="http://schemas.microsoft.com/office/drawing/2014/main" id="{0817D54C-1F98-43F9-97A8-6F5515ED0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2249685"/>
            <a:ext cx="3032919" cy="2274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rbit_comp_3D_2">
            <a:hlinkClick r:id="" action="ppaction://media"/>
            <a:extLst>
              <a:ext uri="{FF2B5EF4-FFF2-40B4-BE49-F238E27FC236}">
                <a16:creationId xmlns:a16="http://schemas.microsoft.com/office/drawing/2014/main" id="{6F38D3D4-39A8-4BA4-8698-C1F7BB6712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044427" y="2249685"/>
            <a:ext cx="3032919" cy="2274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orbit_comp_3D_3">
            <a:hlinkClick r:id="" action="ppaction://media"/>
            <a:extLst>
              <a:ext uri="{FF2B5EF4-FFF2-40B4-BE49-F238E27FC236}">
                <a16:creationId xmlns:a16="http://schemas.microsoft.com/office/drawing/2014/main" id="{B2F25D95-95E8-463A-A20A-BA70115AD54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088854" y="2249685"/>
            <a:ext cx="3032919" cy="2274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orbit_comp_3D_4">
            <a:hlinkClick r:id="" action="ppaction://media"/>
            <a:extLst>
              <a:ext uri="{FF2B5EF4-FFF2-40B4-BE49-F238E27FC236}">
                <a16:creationId xmlns:a16="http://schemas.microsoft.com/office/drawing/2014/main" id="{E3B14ABB-69D9-4070-B405-A58AF213BB8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0" y="4526160"/>
            <a:ext cx="3032920" cy="2274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orbit_comp_3D_5">
            <a:hlinkClick r:id="" action="ppaction://media"/>
            <a:extLst>
              <a:ext uri="{FF2B5EF4-FFF2-40B4-BE49-F238E27FC236}">
                <a16:creationId xmlns:a16="http://schemas.microsoft.com/office/drawing/2014/main" id="{38AB2BE0-4005-4292-89AE-E8910F7923A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044426" y="4526160"/>
            <a:ext cx="3032920" cy="2274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rbit_comp_3D_6">
            <a:hlinkClick r:id="" action="ppaction://media"/>
            <a:extLst>
              <a:ext uri="{FF2B5EF4-FFF2-40B4-BE49-F238E27FC236}">
                <a16:creationId xmlns:a16="http://schemas.microsoft.com/office/drawing/2014/main" id="{0C83A22F-305E-4455-9776-4B758D35DFC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088852" y="4524374"/>
            <a:ext cx="3032920" cy="2274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7B3F3E-2AE4-4640-8A3D-CF7FBB00E54F}"/>
              </a:ext>
            </a:extLst>
          </p:cNvPr>
          <p:cNvSpPr txBox="1"/>
          <p:nvPr/>
        </p:nvSpPr>
        <p:spPr>
          <a:xfrm>
            <a:off x="3032919" y="415504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stillness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1B712A-43E5-46BA-A623-A9DB073E68A7}"/>
              </a:ext>
            </a:extLst>
          </p:cNvPr>
          <p:cNvCxnSpPr>
            <a:cxnSpLocks/>
          </p:cNvCxnSpPr>
          <p:nvPr/>
        </p:nvCxnSpPr>
        <p:spPr bwMode="auto">
          <a:xfrm>
            <a:off x="8664571" y="4334945"/>
            <a:ext cx="1" cy="330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A7C734F-69D3-4853-87AD-8FE020E0B673}"/>
              </a:ext>
            </a:extLst>
          </p:cNvPr>
          <p:cNvSpPr txBox="1"/>
          <p:nvPr/>
        </p:nvSpPr>
        <p:spPr>
          <a:xfrm>
            <a:off x="8075308" y="4607580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Another</a:t>
            </a:r>
            <a:br>
              <a:rPr kumimoji="1" lang="en-US" altLang="ja-JP" sz="1400" b="1" dirty="0"/>
            </a:br>
            <a:r>
              <a:rPr kumimoji="1" lang="en-US" altLang="ja-JP" sz="1400" b="1" dirty="0"/>
              <a:t>perspective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3037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A75D91-C7A4-46BE-B683-CF20A3EF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 – Comparison3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3F6C5A-3F8A-4860-AE1B-FA96C6742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is the simulation results of particle trajectories.</a:t>
            </a:r>
          </a:p>
          <a:p>
            <a:r>
              <a:rPr lang="en-US" altLang="ja-JP" dirty="0"/>
              <a:t>We can see the errors of Euler method. 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5A7C6C-B893-415F-B801-07E8C7FB92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2868773"/>
            <a:ext cx="9144000" cy="342550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E50D-7639-4FB4-A6EB-31BE3A54C54A}"/>
              </a:ext>
            </a:extLst>
          </p:cNvPr>
          <p:cNvSpPr txBox="1"/>
          <p:nvPr/>
        </p:nvSpPr>
        <p:spPr>
          <a:xfrm>
            <a:off x="3032919" y="4155042"/>
            <a:ext cx="100540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stillness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8EEFE-E60A-4640-B1B1-EA99FEAB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4CEAA2-A51D-4358-B973-45117C57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 this work…</a:t>
            </a:r>
          </a:p>
          <a:p>
            <a:pPr lvl="1"/>
            <a:r>
              <a:rPr kumimoji="1" lang="en-US" altLang="ja-JP" dirty="0"/>
              <a:t> 2-dimensional propagation simulation</a:t>
            </a:r>
          </a:p>
          <a:p>
            <a:pPr lvl="2"/>
            <a:r>
              <a:rPr lang="en-US" altLang="ja-JP" dirty="0"/>
              <a:t>(extension of 1 dimensional simulation)</a:t>
            </a:r>
          </a:p>
          <a:p>
            <a:pPr marL="914400" lvl="2" indent="0">
              <a:buNone/>
            </a:pPr>
            <a:endParaRPr lang="en-US" altLang="ja-JP" dirty="0"/>
          </a:p>
          <a:p>
            <a:pPr lvl="1"/>
            <a:r>
              <a:rPr lang="en-US" altLang="ja-JP" dirty="0"/>
              <a:t>Charged particle trajectory simulations</a:t>
            </a:r>
          </a:p>
          <a:p>
            <a:pPr lvl="2"/>
            <a:r>
              <a:rPr kumimoji="1" lang="en-US" altLang="ja-JP" dirty="0"/>
              <a:t>Euler </a:t>
            </a:r>
            <a:r>
              <a:rPr lang="en-US" altLang="ja-JP" dirty="0"/>
              <a:t>method</a:t>
            </a:r>
          </a:p>
          <a:p>
            <a:pPr lvl="2"/>
            <a:r>
              <a:rPr kumimoji="1" lang="en-US" altLang="ja-JP" dirty="0"/>
              <a:t>Runge-</a:t>
            </a:r>
            <a:r>
              <a:rPr lang="en-US" altLang="ja-JP" dirty="0" err="1"/>
              <a:t>K</a:t>
            </a:r>
            <a:r>
              <a:rPr kumimoji="1" lang="en-US" altLang="ja-JP" dirty="0" err="1"/>
              <a:t>utta</a:t>
            </a:r>
            <a:r>
              <a:rPr kumimoji="1" lang="en-US" altLang="ja-JP" dirty="0"/>
              <a:t> method</a:t>
            </a:r>
          </a:p>
          <a:p>
            <a:pPr lvl="2"/>
            <a:r>
              <a:rPr lang="en-US" altLang="ja-JP" dirty="0"/>
              <a:t>Comparison results between those methods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8562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CC87BA-059C-40E5-9F8D-ACF11760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2D Propagation Simulation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C2AD05-4554-4790-B803-A00069AA4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513"/>
            <a:ext cx="8240712" cy="2488284"/>
          </a:xfrm>
        </p:spPr>
        <p:txBody>
          <a:bodyPr/>
          <a:lstStyle/>
          <a:p>
            <a:r>
              <a:rPr kumimoji="1" lang="en-US" altLang="ja-JP" dirty="0"/>
              <a:t>Simulate E(Electric field) propagation</a:t>
            </a:r>
          </a:p>
          <a:p>
            <a:pPr lvl="1"/>
            <a:r>
              <a:rPr lang="en-US" altLang="ja-JP" dirty="0"/>
              <a:t>Solve Maxwell’s equations</a:t>
            </a:r>
          </a:p>
          <a:p>
            <a:pPr marL="457200" lvl="1" indent="0">
              <a:buNone/>
            </a:pPr>
            <a:r>
              <a:rPr lang="ja-JP" altLang="en-US" dirty="0"/>
              <a:t>→</a:t>
            </a:r>
            <a:r>
              <a:rPr lang="en-US" altLang="ja-JP" dirty="0"/>
              <a:t>We can get the following equations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09F1FE9-F208-4839-90BA-3BEFC19DC722}"/>
                  </a:ext>
                </a:extLst>
              </p:cNvPr>
              <p:cNvSpPr txBox="1"/>
              <p:nvPr/>
            </p:nvSpPr>
            <p:spPr>
              <a:xfrm>
                <a:off x="1623005" y="2839964"/>
                <a:ext cx="5897990" cy="140166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2400" b="1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altLang="ja-JP" sz="2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ja-JP" sz="2400" dirty="0"/>
                      <m:t>(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altLang="ja-JP" sz="2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ja-JP" sz="2400" dirty="0"/>
                      <m:t>(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ja-JP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2400" b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09F1FE9-F208-4839-90BA-3BEFC19DC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05" y="2839964"/>
                <a:ext cx="5897990" cy="1401666"/>
              </a:xfrm>
              <a:prstGeom prst="rect">
                <a:avLst/>
              </a:prstGeom>
              <a:blipFill>
                <a:blip r:embed="rId3"/>
                <a:stretch>
                  <a:fillRect l="-1336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四角形: 角を丸くする 6">
                <a:extLst>
                  <a:ext uri="{FF2B5EF4-FFF2-40B4-BE49-F238E27FC236}">
                    <a16:creationId xmlns:a16="http://schemas.microsoft.com/office/drawing/2014/main" id="{6F749590-6E67-4CAB-9F68-902B206C8E88}"/>
                  </a:ext>
                </a:extLst>
              </p:cNvPr>
              <p:cNvSpPr/>
              <p:nvPr/>
            </p:nvSpPr>
            <p:spPr bwMode="auto">
              <a:xfrm>
                <a:off x="4790113" y="5024437"/>
                <a:ext cx="3907799" cy="1781079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7" name="四角形: 角を丸くする 6">
                <a:extLst>
                  <a:ext uri="{FF2B5EF4-FFF2-40B4-BE49-F238E27FC236}">
                    <a16:creationId xmlns:a16="http://schemas.microsoft.com/office/drawing/2014/main" id="{6F749590-6E67-4CAB-9F68-902B206C8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113" y="5024437"/>
                <a:ext cx="3907799" cy="17810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4E2F6D60-AFC6-4BB4-BBB9-9F7E8B9935BD}"/>
                  </a:ext>
                </a:extLst>
              </p:cNvPr>
              <p:cNvSpPr/>
              <p:nvPr/>
            </p:nvSpPr>
            <p:spPr bwMode="auto">
              <a:xfrm>
                <a:off x="446088" y="5024437"/>
                <a:ext cx="3907799" cy="1781079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US" altLang="ja-JP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ＭＳ Ｐゴシック" pitchFamily="50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ja-JP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ja-JP" sz="1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ja-JP" sz="1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ja-JP" sz="1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0" lang="en-US" altLang="ja-JP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kumimoji="0" lang="en-US" altLang="ja-JP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kumimoji="0" lang="en-US" altLang="ja-JP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ja-JP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50" charset="-128"/>
                </a:endParaRPr>
              </a:p>
            </p:txBody>
          </p:sp>
        </mc:Choice>
        <mc:Fallback xmlns=""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4E2F6D60-AFC6-4BB4-BBB9-9F7E8B993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6088" y="5024437"/>
                <a:ext cx="3907799" cy="17810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B3571F1-4958-43F1-AA1D-C771D40EDDDF}"/>
              </a:ext>
            </a:extLst>
          </p:cNvPr>
          <p:cNvSpPr txBox="1"/>
          <p:nvPr/>
        </p:nvSpPr>
        <p:spPr>
          <a:xfrm>
            <a:off x="1187956" y="4477506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1D Simulation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A2E3A9-26AA-4A42-B33F-EA9CFFED7E8E}"/>
              </a:ext>
            </a:extLst>
          </p:cNvPr>
          <p:cNvSpPr txBox="1"/>
          <p:nvPr/>
        </p:nvSpPr>
        <p:spPr>
          <a:xfrm>
            <a:off x="5531984" y="4477506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2D Simulation</a:t>
            </a:r>
            <a:endParaRPr kumimoji="1" lang="ja-JP" altLang="en-US" sz="2800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39B80F3C-7D1B-45FD-A0AC-F7ABC075E439}"/>
              </a:ext>
            </a:extLst>
          </p:cNvPr>
          <p:cNvSpPr/>
          <p:nvPr/>
        </p:nvSpPr>
        <p:spPr bwMode="auto">
          <a:xfrm>
            <a:off x="4119477" y="4241630"/>
            <a:ext cx="905046" cy="482241"/>
          </a:xfrm>
          <a:prstGeom prst="downArrow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350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6714C1-EF34-4F7E-8FDE-C3D73623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Numerical Calculation </a:t>
            </a:r>
            <a:r>
              <a:rPr lang="en-US" altLang="ja-JP" dirty="0"/>
              <a:t>M</a:t>
            </a:r>
            <a:r>
              <a:rPr kumimoji="1" lang="en-US" altLang="ja-JP" dirty="0"/>
              <a:t>ethod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F84906-C055-417E-B222-16B58148F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555634"/>
                <a:ext cx="6530830" cy="444227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ja-JP" alt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4000" b="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4000" b="1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en-US" altLang="ja-JP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d>
                              <m:d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40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ja-JP" sz="4000" dirty="0"/>
              </a:p>
              <a:p>
                <a:endParaRPr lang="en-US" altLang="ja-JP" sz="4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ja-JP" alt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ja-JP" altLang="en-US" sz="4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4000" b="1" i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ja-JP" sz="4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bSup>
                        <m:r>
                          <a:rPr lang="en-US" altLang="ja-JP" sz="4000" b="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4000" b="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kumimoji="1" lang="ja-JP" altLang="en-US" sz="4000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F84906-C055-417E-B222-16B58148F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55634"/>
                <a:ext cx="6530830" cy="44422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2741020B-BB54-4E8C-9158-C30DED631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"/>
          <a:stretch/>
        </p:blipFill>
        <p:spPr>
          <a:xfrm>
            <a:off x="6181725" y="2242435"/>
            <a:ext cx="2890837" cy="2373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554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41DBA5-2B70-4984-815F-52A31427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Time Update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1AF128-88E6-48F6-B30B-D3AA7F2B3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506" y="1000125"/>
            <a:ext cx="8662988" cy="5337175"/>
          </a:xfrm>
        </p:spPr>
        <p:txBody>
          <a:bodyPr/>
          <a:lstStyle/>
          <a:p>
            <a:r>
              <a:rPr kumimoji="1" lang="en-US" altLang="ja-JP" dirty="0"/>
              <a:t>Apply “Numerical calculation method” to differential equations of 2D simulation.</a:t>
            </a:r>
          </a:p>
          <a:p>
            <a:endParaRPr lang="en-US" altLang="ja-JP" b="1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these are calculation functions for time updates in the script.</a:t>
            </a:r>
            <a:endParaRPr lang="en-US" altLang="ja-JP" b="1" dirty="0"/>
          </a:p>
          <a:p>
            <a:pPr lvl="1"/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C0536B-66B2-4BC3-804C-5D5562E64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95" y="4968792"/>
            <a:ext cx="8484036" cy="161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032B17DA-9987-4D5B-B497-3B38D8A1814C}"/>
                  </a:ext>
                </a:extLst>
              </p:cNvPr>
              <p:cNvSpPr/>
              <p:nvPr/>
            </p:nvSpPr>
            <p:spPr bwMode="auto">
              <a:xfrm>
                <a:off x="2618100" y="2054278"/>
                <a:ext cx="3907799" cy="1781079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032B17DA-9987-4D5B-B497-3B38D8A18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8100" y="2054278"/>
                <a:ext cx="3907799" cy="17810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76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69C67BC-E6AA-4D66-AE21-BA5F833C3B95}"/>
              </a:ext>
            </a:extLst>
          </p:cNvPr>
          <p:cNvSpPr/>
          <p:nvPr/>
        </p:nvSpPr>
        <p:spPr bwMode="auto">
          <a:xfrm>
            <a:off x="342899" y="4829177"/>
            <a:ext cx="8355013" cy="1662112"/>
          </a:xfrm>
          <a:prstGeom prst="roundRect">
            <a:avLst/>
          </a:prstGeom>
          <a:solidFill>
            <a:srgbClr val="BBE0E3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076AA968-E99A-447C-8291-4C139A4F7C2E}"/>
              </a:ext>
            </a:extLst>
          </p:cNvPr>
          <p:cNvSpPr/>
          <p:nvPr/>
        </p:nvSpPr>
        <p:spPr bwMode="auto">
          <a:xfrm>
            <a:off x="342899" y="981075"/>
            <a:ext cx="8355013" cy="3319463"/>
          </a:xfrm>
          <a:prstGeom prst="roundRect">
            <a:avLst/>
          </a:prstGeom>
          <a:solidFill>
            <a:srgbClr val="BBE0E3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12C73AE-671E-4696-A3CD-A845131D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Parameters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634C2E-76E9-46AD-9499-A6AEFBB3A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514"/>
                <a:ext cx="8229600" cy="2666999"/>
              </a:xfrm>
            </p:spPr>
            <p:txBody>
              <a:bodyPr/>
              <a:lstStyle/>
              <a:p>
                <a:r>
                  <a:rPr kumimoji="1" lang="en-US" altLang="ja-JP" dirty="0"/>
                  <a:t>Given parameters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kumimoji="0" lang="ja-JP" altLang="en-US" sz="2400" b="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𝑁𝑥</m:t>
                    </m:r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𝑁𝑦</m:t>
                    </m:r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=300, 300</m:t>
                    </m:r>
                  </m:oMath>
                </a14:m>
                <a:r>
                  <a:rPr kumimoji="0" lang="en-US" altLang="ja-JP" sz="2400" b="0" dirty="0">
                    <a:latin typeface="Arial" charset="0"/>
                  </a:rPr>
                  <a:t> (number of grid points of x or y)</a:t>
                </a:r>
              </a:p>
              <a:p>
                <a:pPr marL="0" indent="0">
                  <a:buNone/>
                </a:pPr>
                <a:r>
                  <a:rPr kumimoji="0" lang="ja-JP" altLang="en-US" sz="2400" b="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=2.0, 2.0</m:t>
                    </m:r>
                  </m:oMath>
                </a14:m>
                <a:endParaRPr kumimoji="0" lang="en-US" altLang="ja-JP" sz="2400" b="0" dirty="0">
                  <a:latin typeface="Arial" charset="0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𝑐𝑣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endParaRPr kumimoji="0" lang="en-US" altLang="ja-JP" sz="2400" b="0" dirty="0">
                  <a:latin typeface="Arial" charset="0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10.0</m:t>
                        </m:r>
                      </m:den>
                    </m:f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kumimoji="0" lang="en-US" altLang="ja-JP" sz="2400" b="0" dirty="0">
                  <a:latin typeface="Arial" charset="0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Arial" charset="0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𝑡𝑜𝑡𝑎</m:t>
                    </m:r>
                    <m:sSub>
                      <m:sSubPr>
                        <m:ctrlPr>
                          <a:rPr lang="en-US" altLang="ja-JP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𝑁𝑥</m:t>
                            </m:r>
                          </m:num>
                          <m:den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𝑐𝑣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ja-JP" sz="2400" b="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2=1200</m:t>
                    </m:r>
                  </m:oMath>
                </a14:m>
                <a:br>
                  <a:rPr lang="en-US" altLang="ja-JP" dirty="0">
                    <a:latin typeface="Arial" charset="0"/>
                  </a:rPr>
                </a:br>
                <a:endParaRPr lang="en-US" altLang="ja-JP" dirty="0">
                  <a:latin typeface="Arial" charset="0"/>
                </a:endParaRPr>
              </a:p>
              <a:p>
                <a:pPr marL="0" indent="0">
                  <a:buNone/>
                </a:pPr>
                <a:endParaRPr lang="en-US" altLang="ja-JP" sz="1050" dirty="0">
                  <a:latin typeface="Arial" charset="0"/>
                </a:endParaRPr>
              </a:p>
              <a:p>
                <a:r>
                  <a:rPr lang="en-US" altLang="ja-JP" dirty="0">
                    <a:latin typeface="Arial" charset="0"/>
                  </a:rPr>
                  <a:t>Given Electric Field to point [1, 1]</a:t>
                </a:r>
              </a:p>
              <a:p>
                <a:pPr marL="0" indent="0">
                  <a:buNone/>
                </a:pPr>
                <a:r>
                  <a:rPr kumimoji="0" lang="ja-JP" altLang="en-US" sz="2400" b="0" dirty="0"/>
                  <a:t>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0" lang="en-US" altLang="ja-JP" sz="2400" b="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0" lang="en-US" altLang="ja-JP" sz="24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ja-JP" sz="2400" b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0" lang="en-US" altLang="ja-JP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ja-JP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ja-JP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ja-JP" sz="2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0" lang="en-US" altLang="ja-JP" sz="24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lang="en-US" altLang="ja-JP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ja-JP" sz="2400" b="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0" lang="en-US" altLang="ja-JP" sz="2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0" lang="en-US" altLang="ja-JP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br>
                  <a:rPr kumimoji="0" lang="en-US" altLang="ja-JP" sz="2400" b="0" dirty="0">
                    <a:latin typeface="Arial" charset="0"/>
                  </a:rPr>
                </a:br>
                <a14:m>
                  <m:oMath xmlns:m="http://schemas.openxmlformats.org/officeDocument/2006/math">
                    <m:r>
                      <a:rPr lang="ja-JP" altLang="en-US" sz="2400" dirty="0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2.0</m:t>
                        </m:r>
                      </m:num>
                      <m:den>
                        <m:sSub>
                          <m:sSubPr>
                            <m:ctrlPr>
                              <a:rPr lang="en-US" altLang="ja-JP" sz="2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ja-JP" sz="24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ja-JP" sz="2400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×400=80</m:t>
                    </m:r>
                  </m:oMath>
                </a14:m>
                <a:r>
                  <a:rPr kumimoji="0" lang="en-US" altLang="ja-JP" sz="2400" b="0" dirty="0">
                    <a:latin typeface="Arial" charset="0"/>
                  </a:rPr>
                  <a:t> </a:t>
                </a:r>
                <a:endParaRPr kumimoji="0" lang="ja-JP" altLang="en-US" sz="2400" b="0" dirty="0">
                  <a:latin typeface="Arial" charset="0"/>
                </a:endParaRPr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634C2E-76E9-46AD-9499-A6AEFBB3A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514"/>
                <a:ext cx="8229600" cy="2666999"/>
              </a:xfrm>
              <a:blipFill>
                <a:blip r:embed="rId3"/>
                <a:stretch>
                  <a:fillRect l="-1704" t="-2975" b="-1002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67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EC893-A454-4EB9-A563-05869456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8" name="fig">
            <a:hlinkClick r:id="" action="ppaction://media"/>
            <a:extLst>
              <a:ext uri="{FF2B5EF4-FFF2-40B4-BE49-F238E27FC236}">
                <a16:creationId xmlns:a16="http://schemas.microsoft.com/office/drawing/2014/main" id="{E97373CD-52A6-4753-AF51-402BD1ED4C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911350"/>
            <a:ext cx="8229600" cy="4629150"/>
          </a:xfr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403B9A-9BE1-4DC1-9BEB-C3304B99D5B8}"/>
              </a:ext>
            </a:extLst>
          </p:cNvPr>
          <p:cNvSpPr txBox="1"/>
          <p:nvPr/>
        </p:nvSpPr>
        <p:spPr>
          <a:xfrm>
            <a:off x="1548468" y="914826"/>
            <a:ext cx="6069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Boundary condition: </a:t>
            </a:r>
          </a:p>
          <a:p>
            <a:r>
              <a:rPr kumimoji="1" lang="en-US" altLang="ja-JP" sz="2400" b="1" dirty="0" err="1"/>
              <a:t>Ez</a:t>
            </a:r>
            <a:r>
              <a:rPr kumimoji="1" lang="en-US" altLang="ja-JP" sz="2400" b="1" dirty="0"/>
              <a:t> values at every side of this area are 0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22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774D2-412F-4B05-9721-E48521C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8" name="fig_colorbar">
            <a:hlinkClick r:id="" action="ppaction://media"/>
            <a:extLst>
              <a:ext uri="{FF2B5EF4-FFF2-40B4-BE49-F238E27FC236}">
                <a16:creationId xmlns:a16="http://schemas.microsoft.com/office/drawing/2014/main" id="{2DE487E2-E314-4690-B103-6D10D6F640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911349"/>
            <a:ext cx="8229600" cy="4629150"/>
          </a:xfr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B1A499-4603-4BA7-8EE6-471DB07568F2}"/>
              </a:ext>
            </a:extLst>
          </p:cNvPr>
          <p:cNvSpPr txBox="1"/>
          <p:nvPr/>
        </p:nvSpPr>
        <p:spPr>
          <a:xfrm>
            <a:off x="1548468" y="914826"/>
            <a:ext cx="6069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Boundary condition: </a:t>
            </a:r>
          </a:p>
          <a:p>
            <a:r>
              <a:rPr kumimoji="1" lang="en-US" altLang="ja-JP" sz="2400" b="1" dirty="0" err="1"/>
              <a:t>Ez</a:t>
            </a:r>
            <a:r>
              <a:rPr kumimoji="1" lang="en-US" altLang="ja-JP" sz="2400" b="1" dirty="0"/>
              <a:t> values at every side of this area are 0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435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9B87F7-D928-468B-A15A-F9BFB8C9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/>
              <a:t>Charged Particle Trajectory Simulations</a:t>
            </a:r>
            <a:endParaRPr kumimoji="1" lang="ja-JP" altLang="en-US" sz="32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5EB9D6-5EA1-4A43-8C2F-0B2363BF5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Solve the equation of motion for charged particle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There are some </a:t>
            </a:r>
            <a:r>
              <a:rPr lang="en-US" altLang="ja-JP" dirty="0"/>
              <a:t>numerical calculation</a:t>
            </a:r>
            <a:r>
              <a:rPr kumimoji="1" lang="en-US" altLang="ja-JP" dirty="0"/>
              <a:t> methods to solve this equation.</a:t>
            </a:r>
          </a:p>
          <a:p>
            <a:pPr lvl="1"/>
            <a:r>
              <a:rPr lang="en-US" altLang="ja-JP" dirty="0"/>
              <a:t>Euler method</a:t>
            </a:r>
          </a:p>
          <a:p>
            <a:pPr lvl="1"/>
            <a:r>
              <a:rPr kumimoji="1" lang="en-US" altLang="ja-JP" dirty="0"/>
              <a:t>Runge-</a:t>
            </a:r>
            <a:r>
              <a:rPr kumimoji="1" lang="en-US" altLang="ja-JP" dirty="0" err="1"/>
              <a:t>Kutta</a:t>
            </a:r>
            <a:r>
              <a:rPr kumimoji="1" lang="en-US" altLang="ja-JP" dirty="0"/>
              <a:t> method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FCC0261-520C-45ED-B43C-E50CC9C22186}"/>
                  </a:ext>
                </a:extLst>
              </p:cNvPr>
              <p:cNvSpPr txBox="1"/>
              <p:nvPr/>
            </p:nvSpPr>
            <p:spPr>
              <a:xfrm>
                <a:off x="1623005" y="2297040"/>
                <a:ext cx="5897990" cy="152580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FCC0261-520C-45ED-B43C-E50CC9C2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05" y="2297040"/>
                <a:ext cx="5897990" cy="1525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866663"/>
      </p:ext>
    </p:extLst>
  </p:cSld>
  <p:clrMapOvr>
    <a:masterClrMapping/>
  </p:clrMapOvr>
</p:sld>
</file>

<file path=ppt/theme/theme1.xml><?xml version="1.0" encoding="utf-8"?>
<a:theme xmlns:a="http://schemas.openxmlformats.org/drawingml/2006/main" name="ワークショップ2006template_ver5">
  <a:themeElements>
    <a:clrScheme name="ワークショップ2006template_ver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ワークショップ2006template_ver5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ワークショップ2006template_ver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ワークショップ2006template_ver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ワークショップ2006template_ver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presen_061124</Template>
  <TotalTime>24444</TotalTime>
  <Words>1058</Words>
  <Application>Microsoft Office PowerPoint</Application>
  <PresentationFormat>画面に合わせる (4:3)</PresentationFormat>
  <Paragraphs>135</Paragraphs>
  <Slides>15</Slides>
  <Notes>12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HGS行書体</vt:lpstr>
      <vt:lpstr>ＭＳ Ｐゴシック</vt:lpstr>
      <vt:lpstr>Arial</vt:lpstr>
      <vt:lpstr>Calibri</vt:lpstr>
      <vt:lpstr>Cambria Math</vt:lpstr>
      <vt:lpstr>Times New Roman</vt:lpstr>
      <vt:lpstr>ワークショップ2006template_ver5</vt:lpstr>
      <vt:lpstr>Space Electromagnetic Field Simulation</vt:lpstr>
      <vt:lpstr>Introduction</vt:lpstr>
      <vt:lpstr>2D Propagation Simulation</vt:lpstr>
      <vt:lpstr>Numerical Calculation Method</vt:lpstr>
      <vt:lpstr>Time Update</vt:lpstr>
      <vt:lpstr>Parameters</vt:lpstr>
      <vt:lpstr>Result</vt:lpstr>
      <vt:lpstr>Result</vt:lpstr>
      <vt:lpstr>Charged Particle Trajectory Simulations</vt:lpstr>
      <vt:lpstr>Euler Method</vt:lpstr>
      <vt:lpstr>Runge-Kutta Method</vt:lpstr>
      <vt:lpstr>Parameters</vt:lpstr>
      <vt:lpstr>Result - Comparison</vt:lpstr>
      <vt:lpstr>Result – Comparison2</vt:lpstr>
      <vt:lpstr>Result – Comparison3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B4-2</dc:creator>
  <cp:lastModifiedBy>高松　稜</cp:lastModifiedBy>
  <cp:revision>2265</cp:revision>
  <dcterms:created xsi:type="dcterms:W3CDTF">2008-10-24T03:31:19Z</dcterms:created>
  <dcterms:modified xsi:type="dcterms:W3CDTF">2023-02-16T09:42:08Z</dcterms:modified>
</cp:coreProperties>
</file>